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2" r:id="rId38"/>
    <p:sldId id="426" r:id="rId39"/>
    <p:sldId id="405" r:id="rId40"/>
    <p:sldId id="293" r:id="rId41"/>
    <p:sldId id="306" r:id="rId42"/>
    <p:sldId id="484" r:id="rId43"/>
    <p:sldId id="464" r:id="rId44"/>
    <p:sldId id="465" r:id="rId45"/>
    <p:sldId id="471" r:id="rId46"/>
    <p:sldId id="483" r:id="rId47"/>
    <p:sldId id="496" r:id="rId48"/>
    <p:sldId id="498"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72" d="100"/>
          <a:sy n="72" d="100"/>
        </p:scale>
        <p:origin x="1363" y="4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20/08/2023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7.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018566" y="1825624"/>
                <a:ext cx="6992459" cy="5032375"/>
              </a:xfrm>
            </p:spPr>
            <p:txBody>
              <a:bodyPr>
                <a:normAutofit fontScale="92500" lnSpcReduction="2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a:p>
                <a:pPr lvl="1">
                  <a:buFont typeface="Wingdings" panose="05000000000000000000" pitchFamily="2" charset="2"/>
                  <a:buChar char="§"/>
                </a:pPr>
                <a:r>
                  <a:rPr lang="pt-BR" b="0" i="0" dirty="0">
                    <a:solidFill>
                      <a:srgbClr val="374151"/>
                    </a:solidFill>
                    <a:effectLst/>
                  </a:rPr>
                  <a:t>Vetor onde um único elemento é 1 (indicando a classe verdadeira) e todos os outros são 0</a:t>
                </a:r>
                <a:endParaRPr lang="pt-BR" dirty="0"/>
              </a:p>
            </p:txBody>
          </p:sp>
        </mc:Choice>
        <mc:Fallback>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018566" y="1825624"/>
                <a:ext cx="6992459" cy="5032375"/>
              </a:xfrm>
              <a:blipFill>
                <a:blip r:embed="rId2"/>
                <a:stretch>
                  <a:fillRect l="-1308" t="-3027" r="-2441"/>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258833" cy="276999"/>
          </a:xfrm>
          <a:prstGeom prst="rect">
            <a:avLst/>
          </a:prstGeom>
          <a:noFill/>
        </p:spPr>
        <p:txBody>
          <a:bodyPr wrap="square">
            <a:spAutoFit/>
          </a:bodyPr>
          <a:lstStyle/>
          <a:p>
            <a:r>
              <a:rPr lang="pt-BR" sz="1200" b="0" i="1" dirty="0">
                <a:effectLst/>
              </a:rPr>
              <a:t>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t>
            </a:r>
            <a:r>
              <a:rPr lang="pt-BR" dirty="0" err="1"/>
              <a:t>adaptativamente</a:t>
            </a:r>
            <a:r>
              <a:rPr lang="pt-BR" dirty="0"/>
              <a:t>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4082902"/>
            <a:ext cx="11049000" cy="2775097"/>
          </a:xfrm>
        </p:spPr>
        <p:txBody>
          <a:bodyPr>
            <a:normAutofit fontScale="92500" lnSpcReduction="20000"/>
          </a:bodyPr>
          <a:lstStyle/>
          <a:p>
            <a:r>
              <a:rPr lang="pt-BR" dirty="0"/>
              <a:t>Como função de erro (i.e., </a:t>
            </a:r>
            <a:r>
              <a:rPr lang="pt-BR" i="1" dirty="0" err="1"/>
              <a:t>loss</a:t>
            </a:r>
            <a:r>
              <a:rPr lang="pt-BR" dirty="0"/>
              <a:t>), usaremos a função conhecida como entropia cruzada categórica esparsa.</a:t>
            </a:r>
          </a:p>
          <a:p>
            <a:r>
              <a:rPr lang="pt-BR" dirty="0">
                <a:solidFill>
                  <a:srgbClr val="374151"/>
                </a:solidFill>
                <a:latin typeface="Söhne"/>
              </a:rPr>
              <a:t>Não usamos o</a:t>
            </a:r>
            <a:r>
              <a:rPr lang="pt-BR" b="0" i="0" dirty="0">
                <a:solidFill>
                  <a:srgbClr val="374151"/>
                </a:solidFill>
                <a:effectLst/>
                <a:latin typeface="Söhne"/>
              </a:rPr>
              <a:t> MSE pois ele é uma métrica usada em problemas de regressão, onde queremos prever valores contínuos. </a:t>
            </a:r>
          </a:p>
          <a:p>
            <a:r>
              <a:rPr lang="pt-BR" b="0" i="0" dirty="0">
                <a:solidFill>
                  <a:srgbClr val="374151"/>
                </a:solidFill>
                <a:effectLst/>
                <a:latin typeface="Söhne"/>
              </a:rPr>
              <a:t>No entanto, em problemas de classificação, as saídas são categóricas (pertencem a diferentes classes) e muitas vezes codificadas como vetores "</a:t>
            </a:r>
            <a:r>
              <a:rPr lang="pt-BR" b="0" i="0" dirty="0" err="1">
                <a:solidFill>
                  <a:srgbClr val="374151"/>
                </a:solidFill>
                <a:effectLst/>
                <a:latin typeface="Söhne"/>
              </a:rPr>
              <a:t>one</a:t>
            </a:r>
            <a:r>
              <a:rPr lang="pt-BR" b="0" i="0" dirty="0">
                <a:solidFill>
                  <a:srgbClr val="374151"/>
                </a:solidFill>
                <a:effectLst/>
                <a:latin typeface="Söhne"/>
              </a:rPr>
              <a:t>-hot".</a:t>
            </a:r>
          </a:p>
          <a:p>
            <a:r>
              <a:rPr lang="pt-BR" dirty="0">
                <a:solidFill>
                  <a:srgbClr val="374151"/>
                </a:solidFill>
                <a:latin typeface="Söhne"/>
              </a:rPr>
              <a:t>Nesses casos, usamos </a:t>
            </a:r>
            <a:r>
              <a:rPr lang="pt-BR" b="0" i="0" dirty="0">
                <a:solidFill>
                  <a:srgbClr val="374151"/>
                </a:solidFill>
                <a:effectLst/>
                <a:latin typeface="Söhne"/>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0" i="0"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a:p>
                <a:r>
                  <a:rPr lang="pt-BR" b="0" i="0" dirty="0">
                    <a:effectLst/>
                  </a:rPr>
                  <a:t>A função da entropia média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classe a que pertence 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o vetor de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o vetor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a:t>
                </a:r>
                <a:endParaRPr lang="pt-BR" b="1" i="1" dirty="0"/>
              </a:p>
              <a:p>
                <a:r>
                  <a:rPr lang="pt-BR" b="0" i="0" dirty="0">
                    <a:effectLst/>
                  </a:rPr>
                  <a:t>Durante o treinamento do modelo, o objetivo é minimizar a entropia cruzada categórica, ou seja, fazer com que as probabilidades previstas pelo modelo se aproximem ao máximo dos rótulos verdadeiros das classes. </a:t>
                </a:r>
              </a:p>
            </p:txBody>
          </p:sp>
        </mc:Choice>
        <mc:Fallback>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B800B-878A-1333-FA80-61292D6145C7}"/>
                  </a:ext>
                </a:extLst>
              </p:cNvPr>
              <p:cNvSpPr txBox="1"/>
              <p:nvPr/>
            </p:nvSpPr>
            <p:spPr>
              <a:xfrm>
                <a:off x="10046851" y="2688158"/>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p:sp>
            <p:nvSpPr>
              <p:cNvPr id="4" name="TextBox 3">
                <a:extLst>
                  <a:ext uri="{FF2B5EF4-FFF2-40B4-BE49-F238E27FC236}">
                    <a16:creationId xmlns:a16="http://schemas.microsoft.com/office/drawing/2014/main" id="{E4CB800B-878A-1333-FA80-61292D6145C7}"/>
                  </a:ext>
                </a:extLst>
              </p:cNvPr>
              <p:cNvSpPr txBox="1">
                <a:spLocks noRot="1" noChangeAspect="1" noMove="1" noResize="1" noEditPoints="1" noAdjustHandles="1" noChangeArrowheads="1" noChangeShapeType="1" noTextEdit="1"/>
              </p:cNvSpPr>
              <p:nvPr/>
            </p:nvSpPr>
            <p:spPr>
              <a:xfrm>
                <a:off x="10046851" y="2688158"/>
                <a:ext cx="1840348" cy="760080"/>
              </a:xfrm>
              <a:prstGeom prst="rect">
                <a:avLst/>
              </a:prstGeom>
              <a:blipFill>
                <a:blip r:embed="rId3"/>
                <a:stretch>
                  <a:fillRect t="-800" b="-5600"/>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196B7FD5-8A3B-A898-C136-D58391441540}"/>
              </a:ext>
            </a:extLst>
          </p:cNvPr>
          <p:cNvCxnSpPr>
            <a:cxnSpLocks/>
          </p:cNvCxnSpPr>
          <p:nvPr/>
        </p:nvCxnSpPr>
        <p:spPr>
          <a:xfrm flipH="1" flipV="1">
            <a:off x="8537944" y="3068198"/>
            <a:ext cx="1508907" cy="183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 esparsa</a:t>
            </a:r>
            <a:endParaRPr lang="pt-BR" dirty="0"/>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4986670" y="1825624"/>
            <a:ext cx="6974958" cy="5032375"/>
          </a:xfrm>
        </p:spPr>
        <p:txBody>
          <a:bodyPr>
            <a:normAutofit/>
          </a:bodyPr>
          <a:lstStyle/>
          <a:p>
            <a:r>
              <a:rPr lang="pt-BR" dirty="0">
                <a:solidFill>
                  <a:srgbClr val="374151"/>
                </a:solidFill>
              </a:rPr>
              <a:t>É uma v</a:t>
            </a:r>
            <a:r>
              <a:rPr lang="pt-BR" b="0" i="0" dirty="0">
                <a:solidFill>
                  <a:srgbClr val="374151"/>
                </a:solidFill>
                <a:effectLst/>
              </a:rPr>
              <a:t>ariação da função da e</a:t>
            </a:r>
            <a:r>
              <a:rPr lang="pt-BR" b="0" i="0" dirty="0">
                <a:solidFill>
                  <a:srgbClr val="374151"/>
                </a:solidFill>
                <a:effectLst/>
                <a:latin typeface="Söhne"/>
              </a:rPr>
              <a:t>ntropia cruzada categórica que ao invés </a:t>
            </a:r>
            <a:r>
              <a:rPr lang="pt-BR" b="0" i="0" dirty="0">
                <a:solidFill>
                  <a:srgbClr val="374151"/>
                </a:solidFill>
                <a:effectLst/>
              </a:rPr>
              <a:t>de usar a codificação </a:t>
            </a:r>
            <a:r>
              <a:rPr lang="pt-BR" b="1" i="1" dirty="0" err="1">
                <a:solidFill>
                  <a:srgbClr val="374151"/>
                </a:solidFill>
                <a:effectLst/>
              </a:rPr>
              <a:t>one</a:t>
            </a:r>
            <a:r>
              <a:rPr lang="pt-BR" b="1" i="1" dirty="0">
                <a:solidFill>
                  <a:srgbClr val="374151"/>
                </a:solidFill>
                <a:effectLst/>
              </a:rPr>
              <a:t>-hot </a:t>
            </a:r>
            <a:r>
              <a:rPr lang="pt-BR" b="0" i="0" dirty="0">
                <a:solidFill>
                  <a:srgbClr val="374151"/>
                </a:solidFill>
                <a:effectLst/>
              </a:rPr>
              <a:t>para os rótulos, utiliza </a:t>
            </a:r>
            <a:r>
              <a:rPr lang="pt-BR" b="1" i="1" dirty="0">
                <a:solidFill>
                  <a:srgbClr val="00B050"/>
                </a:solidFill>
                <a:effectLst/>
              </a:rPr>
              <a:t>inteiros</a:t>
            </a:r>
            <a:r>
              <a:rPr lang="pt-BR" b="0" i="0" dirty="0">
                <a:solidFill>
                  <a:srgbClr val="374151"/>
                </a:solidFill>
                <a:effectLst/>
              </a:rPr>
              <a:t> para indicar a classe verdadeira.</a:t>
            </a:r>
          </a:p>
          <a:p>
            <a:r>
              <a:rPr lang="pt-BR" b="0" i="0" dirty="0">
                <a:solidFill>
                  <a:srgbClr val="374151"/>
                </a:solidFill>
                <a:effectLst/>
              </a:rPr>
              <a:t>Essa variação é particularmente útil quando se lida com uma grande quantidade de classes.</a:t>
            </a:r>
          </a:p>
          <a:p>
            <a:r>
              <a:rPr lang="pt-BR" b="0" i="0" dirty="0">
                <a:solidFill>
                  <a:srgbClr val="374151"/>
                </a:solidFill>
                <a:effectLst/>
              </a:rPr>
              <a:t>Isso economiza memória, já que apenas um valor inteiro é necessário em vez de um vetor </a:t>
            </a:r>
            <a:r>
              <a:rPr lang="pt-BR" b="1" i="1" dirty="0" err="1">
                <a:solidFill>
                  <a:srgbClr val="374151"/>
                </a:solidFill>
                <a:effectLst/>
              </a:rPr>
              <a:t>one</a:t>
            </a:r>
            <a:r>
              <a:rPr lang="pt-BR" b="1" i="1" dirty="0">
                <a:solidFill>
                  <a:srgbClr val="374151"/>
                </a:solidFill>
                <a:effectLst/>
              </a:rPr>
              <a:t>-hot</a:t>
            </a:r>
            <a:r>
              <a:rPr lang="pt-BR" b="0" i="0" dirty="0">
                <a:solidFill>
                  <a:srgbClr val="374151"/>
                </a:solidFill>
                <a:effectLst/>
              </a:rPr>
              <a:t>.</a:t>
            </a:r>
            <a:endParaRPr lang="pt-BR" dirty="0"/>
          </a:p>
        </p:txBody>
      </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88088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11478</TotalTime>
  <Words>5801</Words>
  <Application>Microsoft Office PowerPoint</Application>
  <PresentationFormat>Widescreen</PresentationFormat>
  <Paragraphs>541</Paragraphs>
  <Slides>48</Slides>
  <Notes>26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48</vt:i4>
      </vt:variant>
    </vt:vector>
  </HeadingPairs>
  <TitlesOfParts>
    <vt:vector size="57"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2168</cp:revision>
  <dcterms:created xsi:type="dcterms:W3CDTF">2020-01-20T13:50:05Z</dcterms:created>
  <dcterms:modified xsi:type="dcterms:W3CDTF">2023-08-20T23:48:36Z</dcterms:modified>
</cp:coreProperties>
</file>